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0" r:id="rId5"/>
    <p:sldId id="261" r:id="rId6"/>
    <p:sldId id="262"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924" autoAdjust="0"/>
    <p:restoredTop sz="94660"/>
  </p:normalViewPr>
  <p:slideViewPr>
    <p:cSldViewPr snapToGrid="0">
      <p:cViewPr>
        <p:scale>
          <a:sx n="80" d="100"/>
          <a:sy n="80" d="100"/>
        </p:scale>
        <p:origin x="970" y="2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5/3/2018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5/3/2018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5/3/2018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5/3/2018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61552-9E25-49B8-92D9-55DE3AC978D4}"/>
              </a:ext>
            </a:extLst>
          </p:cNvPr>
          <p:cNvSpPr>
            <a:spLocks noGrp="1"/>
          </p:cNvSpPr>
          <p:nvPr>
            <p:ph type="ctrTitle"/>
          </p:nvPr>
        </p:nvSpPr>
        <p:spPr/>
        <p:txBody>
          <a:bodyPr/>
          <a:lstStyle/>
          <a:p>
            <a:r>
              <a:rPr lang="en-US" dirty="0"/>
              <a:t>Final deliverable – Mis 665	</a:t>
            </a:r>
          </a:p>
        </p:txBody>
      </p:sp>
      <p:sp>
        <p:nvSpPr>
          <p:cNvPr id="3" name="Subtitle 2">
            <a:extLst>
              <a:ext uri="{FF2B5EF4-FFF2-40B4-BE49-F238E27FC236}">
                <a16:creationId xmlns:a16="http://schemas.microsoft.com/office/drawing/2014/main" id="{AADF06F1-7A3B-4F33-92FB-321C3087F3BD}"/>
              </a:ext>
            </a:extLst>
          </p:cNvPr>
          <p:cNvSpPr>
            <a:spLocks noGrp="1"/>
          </p:cNvSpPr>
          <p:nvPr>
            <p:ph type="subTitle" idx="1"/>
          </p:nvPr>
        </p:nvSpPr>
        <p:spPr/>
        <p:txBody>
          <a:bodyPr/>
          <a:lstStyle/>
          <a:p>
            <a:r>
              <a:rPr lang="en-US" dirty="0"/>
              <a:t>By Zach Logback </a:t>
            </a:r>
          </a:p>
        </p:txBody>
      </p:sp>
      <p:pic>
        <p:nvPicPr>
          <p:cNvPr id="8" name="Audio 7">
            <a:hlinkClick r:id="" action="ppaction://media"/>
            <a:extLst>
              <a:ext uri="{FF2B5EF4-FFF2-40B4-BE49-F238E27FC236}">
                <a16:creationId xmlns:a16="http://schemas.microsoft.com/office/drawing/2014/main" id="{B2E90271-EBD8-49F0-93BF-FB349A4C22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03715583"/>
      </p:ext>
    </p:extLst>
  </p:cSld>
  <p:clrMapOvr>
    <a:masterClrMapping/>
  </p:clrMapOvr>
  <mc:AlternateContent xmlns:mc="http://schemas.openxmlformats.org/markup-compatibility/2006">
    <mc:Choice xmlns:p14="http://schemas.microsoft.com/office/powerpoint/2010/main" Requires="p14">
      <p:transition spd="slow" p14:dur="2000" advTm="6084"/>
    </mc:Choice>
    <mc:Fallback>
      <p:transition spd="slow" advTm="6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BA65F-21A3-499F-8042-A17EF43F92D8}"/>
              </a:ext>
            </a:extLst>
          </p:cNvPr>
          <p:cNvSpPr>
            <a:spLocks noGrp="1"/>
          </p:cNvSpPr>
          <p:nvPr>
            <p:ph type="title"/>
          </p:nvPr>
        </p:nvSpPr>
        <p:spPr>
          <a:xfrm>
            <a:off x="1143000" y="618518"/>
            <a:ext cx="9905998" cy="1478570"/>
          </a:xfrm>
        </p:spPr>
        <p:txBody>
          <a:bodyPr>
            <a:normAutofit/>
          </a:bodyPr>
          <a:lstStyle/>
          <a:p>
            <a:pPr algn="ctr"/>
            <a:r>
              <a:rPr lang="en-US" sz="3200" dirty="0"/>
              <a:t>Project Description &amp; introduction</a:t>
            </a:r>
          </a:p>
        </p:txBody>
      </p:sp>
      <p:sp>
        <p:nvSpPr>
          <p:cNvPr id="3" name="Content Placeholder 2">
            <a:extLst>
              <a:ext uri="{FF2B5EF4-FFF2-40B4-BE49-F238E27FC236}">
                <a16:creationId xmlns:a16="http://schemas.microsoft.com/office/drawing/2014/main" id="{DF28C89E-64C3-4343-8831-84C2BB1C399D}"/>
              </a:ext>
            </a:extLst>
          </p:cNvPr>
          <p:cNvSpPr>
            <a:spLocks noGrp="1"/>
          </p:cNvSpPr>
          <p:nvPr>
            <p:ph idx="1"/>
          </p:nvPr>
        </p:nvSpPr>
        <p:spPr>
          <a:xfrm>
            <a:off x="1143000" y="2097088"/>
            <a:ext cx="9905999" cy="3541714"/>
          </a:xfrm>
        </p:spPr>
        <p:txBody>
          <a:bodyPr/>
          <a:lstStyle/>
          <a:p>
            <a:r>
              <a:rPr lang="en-US" dirty="0"/>
              <a:t>The business problem is that a predictive model must be produced to help identify at risk fans. At risk fans are fans that are most likely to defect and not renew season tickets.  </a:t>
            </a:r>
          </a:p>
          <a:p>
            <a:r>
              <a:rPr lang="en-US" dirty="0"/>
              <a:t>Producing a model that can accurately identify at risk fans is extremely important in order to intervene in an attempt to retain those fans. </a:t>
            </a:r>
          </a:p>
          <a:p>
            <a:r>
              <a:rPr lang="en-US" dirty="0"/>
              <a:t>Using a dataset with 17 variables a scoring model with high accuracy must be produced.</a:t>
            </a:r>
          </a:p>
        </p:txBody>
      </p:sp>
      <p:pic>
        <p:nvPicPr>
          <p:cNvPr id="8" name="Audio 7">
            <a:hlinkClick r:id="" action="ppaction://media"/>
            <a:extLst>
              <a:ext uri="{FF2B5EF4-FFF2-40B4-BE49-F238E27FC236}">
                <a16:creationId xmlns:a16="http://schemas.microsoft.com/office/drawing/2014/main" id="{D8DE677D-D6E1-4EB6-9120-62A6CCE8F3E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0337594"/>
      </p:ext>
    </p:extLst>
  </p:cSld>
  <p:clrMapOvr>
    <a:masterClrMapping/>
  </p:clrMapOvr>
  <mc:AlternateContent xmlns:mc="http://schemas.openxmlformats.org/markup-compatibility/2006">
    <mc:Choice xmlns:p14="http://schemas.microsoft.com/office/powerpoint/2010/main" Requires="p14">
      <p:transition spd="slow" p14:dur="2000" advTm="45897"/>
    </mc:Choice>
    <mc:Fallback>
      <p:transition spd="slow" advTm="45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48000"/>
                <a:hueMod val="106000"/>
                <a:satMod val="140000"/>
                <a:lumMod val="42000"/>
              </a:schemeClr>
              <a:schemeClr val="bg2">
                <a:tint val="98000"/>
                <a:hueMod val="92000"/>
                <a:satMod val="220000"/>
                <a:lumMod val="90000"/>
              </a:schemeClr>
            </a:duotone>
            <a:extLst/>
          </a:blip>
          <a:stretch/>
        </a:blipFill>
        <a:effectLst/>
      </p:bgPr>
    </p:bg>
    <p:spTree>
      <p:nvGrpSpPr>
        <p:cNvPr id="1" name=""/>
        <p:cNvGrpSpPr/>
        <p:nvPr/>
      </p:nvGrpSpPr>
      <p:grpSpPr>
        <a:xfrm>
          <a:off x="0" y="0"/>
          <a:ext cx="0" cy="0"/>
          <a:chOff x="0" y="0"/>
          <a:chExt cx="0" cy="0"/>
        </a:xfrm>
      </p:grpSpPr>
      <p:sp>
        <p:nvSpPr>
          <p:cNvPr id="12" name="Round Diagonal Corner Rectangle 9">
            <a:extLst>
              <a:ext uri="{FF2B5EF4-FFF2-40B4-BE49-F238E27FC236}">
                <a16:creationId xmlns:a16="http://schemas.microsoft.com/office/drawing/2014/main" id="{14436AD2-BD0F-4545-B2E9-06007B35B8A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4CD91DB6-1A36-4463-9277-FD569F5C7B96}"/>
              </a:ext>
            </a:extLst>
          </p:cNvPr>
          <p:cNvPicPr>
            <a:picLocks noChangeAspect="1"/>
          </p:cNvPicPr>
          <p:nvPr/>
        </p:nvPicPr>
        <p:blipFill>
          <a:blip r:embed="rId5"/>
          <a:stretch>
            <a:fillRect/>
          </a:stretch>
        </p:blipFill>
        <p:spPr>
          <a:xfrm>
            <a:off x="1118988" y="1066799"/>
            <a:ext cx="4635583" cy="4580022"/>
          </a:xfrm>
          <a:prstGeom prst="rect">
            <a:avLst/>
          </a:prstGeom>
        </p:spPr>
      </p:pic>
      <p:sp>
        <p:nvSpPr>
          <p:cNvPr id="2" name="Title 1">
            <a:extLst>
              <a:ext uri="{FF2B5EF4-FFF2-40B4-BE49-F238E27FC236}">
                <a16:creationId xmlns:a16="http://schemas.microsoft.com/office/drawing/2014/main" id="{113F1C39-E71E-4236-B5CB-BB9FC3B95949}"/>
              </a:ext>
            </a:extLst>
          </p:cNvPr>
          <p:cNvSpPr>
            <a:spLocks noGrp="1"/>
          </p:cNvSpPr>
          <p:nvPr>
            <p:ph type="title"/>
          </p:nvPr>
        </p:nvSpPr>
        <p:spPr>
          <a:xfrm>
            <a:off x="6569957" y="618518"/>
            <a:ext cx="4747088" cy="1478570"/>
          </a:xfrm>
        </p:spPr>
        <p:txBody>
          <a:bodyPr>
            <a:normAutofit/>
          </a:bodyPr>
          <a:lstStyle/>
          <a:p>
            <a:r>
              <a:rPr lang="en-US" sz="3200" dirty="0">
                <a:solidFill>
                  <a:prstClr val="white"/>
                </a:solidFill>
              </a:rPr>
              <a:t>Key findings from data visualization</a:t>
            </a:r>
            <a:endParaRPr lang="en-US" sz="3200" dirty="0"/>
          </a:p>
        </p:txBody>
      </p:sp>
      <p:sp>
        <p:nvSpPr>
          <p:cNvPr id="6" name="Content Placeholder 5">
            <a:extLst>
              <a:ext uri="{FF2B5EF4-FFF2-40B4-BE49-F238E27FC236}">
                <a16:creationId xmlns:a16="http://schemas.microsoft.com/office/drawing/2014/main" id="{705453D5-2AD7-47BB-8F2D-9DE5C5F80404}"/>
              </a:ext>
            </a:extLst>
          </p:cNvPr>
          <p:cNvSpPr>
            <a:spLocks noGrp="1"/>
          </p:cNvSpPr>
          <p:nvPr>
            <p:ph idx="1"/>
          </p:nvPr>
        </p:nvSpPr>
        <p:spPr>
          <a:xfrm>
            <a:off x="6569957" y="2105107"/>
            <a:ext cx="4642047" cy="3541714"/>
          </a:xfrm>
        </p:spPr>
        <p:txBody>
          <a:bodyPr>
            <a:normAutofit/>
          </a:bodyPr>
          <a:lstStyle/>
          <a:p>
            <a:r>
              <a:rPr lang="en-US" dirty="0" err="1"/>
              <a:t>df.boxplot</a:t>
            </a:r>
            <a:r>
              <a:rPr lang="en-US" dirty="0"/>
              <a:t>('GAMES', by='YEARS', </a:t>
            </a:r>
            <a:r>
              <a:rPr lang="en-US" dirty="0" err="1"/>
              <a:t>figsize</a:t>
            </a:r>
            <a:r>
              <a:rPr lang="en-US" dirty="0"/>
              <a:t>=(12, 8))</a:t>
            </a:r>
          </a:p>
          <a:p>
            <a:r>
              <a:rPr lang="en-US" dirty="0"/>
              <a:t>This boxplot visually shows that generally speaking, the longer that you’ve been a season ticket holder, the more likely you are to attend more games. </a:t>
            </a:r>
          </a:p>
          <a:p>
            <a:endParaRPr lang="en-US" dirty="0"/>
          </a:p>
        </p:txBody>
      </p:sp>
      <p:pic>
        <p:nvPicPr>
          <p:cNvPr id="15" name="Audio 14">
            <a:hlinkClick r:id="" action="ppaction://media"/>
            <a:extLst>
              <a:ext uri="{FF2B5EF4-FFF2-40B4-BE49-F238E27FC236}">
                <a16:creationId xmlns:a16="http://schemas.microsoft.com/office/drawing/2014/main" id="{77651DA7-4558-4ECF-B81C-B65F3FF697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26600031"/>
      </p:ext>
    </p:extLst>
  </p:cSld>
  <p:clrMapOvr>
    <a:masterClrMapping/>
  </p:clrMapOvr>
  <mc:AlternateContent xmlns:mc="http://schemas.openxmlformats.org/markup-compatibility/2006">
    <mc:Choice xmlns:p14="http://schemas.microsoft.com/office/powerpoint/2010/main" Requires="p14">
      <p:transition spd="slow" p14:dur="2000" advTm="34953"/>
    </mc:Choice>
    <mc:Fallback>
      <p:transition spd="slow" advTm="34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50299-7537-4CD6-B831-1B47DE357A8D}"/>
              </a:ext>
            </a:extLst>
          </p:cNvPr>
          <p:cNvSpPr>
            <a:spLocks noGrp="1"/>
          </p:cNvSpPr>
          <p:nvPr>
            <p:ph type="title"/>
          </p:nvPr>
        </p:nvSpPr>
        <p:spPr>
          <a:xfrm>
            <a:off x="1141411" y="450878"/>
            <a:ext cx="10075227" cy="1478570"/>
          </a:xfrm>
        </p:spPr>
        <p:txBody>
          <a:bodyPr>
            <a:normAutofit/>
          </a:bodyPr>
          <a:lstStyle/>
          <a:p>
            <a:pPr algn="ctr"/>
            <a:r>
              <a:rPr lang="en-US" sz="3200" dirty="0">
                <a:solidFill>
                  <a:prstClr val="white"/>
                </a:solidFill>
              </a:rPr>
              <a:t>Key findings from Exploratory Data Analysis</a:t>
            </a:r>
            <a:endParaRPr lang="en-US" sz="3200" dirty="0"/>
          </a:p>
        </p:txBody>
      </p:sp>
      <p:pic>
        <p:nvPicPr>
          <p:cNvPr id="4" name="Content Placeholder 3">
            <a:extLst>
              <a:ext uri="{FF2B5EF4-FFF2-40B4-BE49-F238E27FC236}">
                <a16:creationId xmlns:a16="http://schemas.microsoft.com/office/drawing/2014/main" id="{300EB5D3-D400-4DFA-937E-BB8689C47F21}"/>
              </a:ext>
            </a:extLst>
          </p:cNvPr>
          <p:cNvPicPr>
            <a:picLocks noGrp="1" noChangeAspect="1"/>
          </p:cNvPicPr>
          <p:nvPr>
            <p:ph idx="1"/>
          </p:nvPr>
        </p:nvPicPr>
        <p:blipFill>
          <a:blip r:embed="rId4"/>
          <a:stretch>
            <a:fillRect/>
          </a:stretch>
        </p:blipFill>
        <p:spPr>
          <a:xfrm>
            <a:off x="2736849" y="1744663"/>
            <a:ext cx="6715125" cy="704850"/>
          </a:xfrm>
          <a:prstGeom prst="rect">
            <a:avLst/>
          </a:prstGeom>
        </p:spPr>
      </p:pic>
      <p:sp>
        <p:nvSpPr>
          <p:cNvPr id="6" name="Content Placeholder 2">
            <a:extLst>
              <a:ext uri="{FF2B5EF4-FFF2-40B4-BE49-F238E27FC236}">
                <a16:creationId xmlns:a16="http://schemas.microsoft.com/office/drawing/2014/main" id="{32D59486-887B-4B41-91C6-4B709A26E6F8}"/>
              </a:ext>
            </a:extLst>
          </p:cNvPr>
          <p:cNvSpPr txBox="1">
            <a:spLocks/>
          </p:cNvSpPr>
          <p:nvPr/>
        </p:nvSpPr>
        <p:spPr>
          <a:xfrm>
            <a:off x="1141411" y="2449513"/>
            <a:ext cx="9905999" cy="354171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600" dirty="0"/>
              <a:t>These are the results from the regression model I ran with the code below:</a:t>
            </a:r>
          </a:p>
          <a:p>
            <a:pPr marL="0" indent="0">
              <a:buNone/>
            </a:pPr>
            <a:r>
              <a:rPr lang="en-US" sz="2000" dirty="0"/>
              <a:t>runs_reg_model1 = </a:t>
            </a:r>
            <a:r>
              <a:rPr lang="en-US" sz="2000" dirty="0" err="1"/>
              <a:t>ols</a:t>
            </a:r>
            <a:r>
              <a:rPr lang="en-US" sz="2000" dirty="0"/>
              <a:t>('Y2defect~BACKER+YEARS+Y1price+INCOME+AGE+GAMES+PCTMARR',df) </a:t>
            </a:r>
          </a:p>
          <a:p>
            <a:pPr marL="0" indent="0">
              <a:buNone/>
            </a:pPr>
            <a:r>
              <a:rPr lang="en-US" sz="2000" dirty="0"/>
              <a:t>runs_reg1 = runs_reg_model1.fit()</a:t>
            </a:r>
          </a:p>
          <a:p>
            <a:pPr marL="0" indent="0">
              <a:buNone/>
            </a:pPr>
            <a:r>
              <a:rPr lang="en-US" sz="2000" dirty="0"/>
              <a:t>print runs_reg1.summary()</a:t>
            </a:r>
          </a:p>
          <a:p>
            <a:r>
              <a:rPr lang="en-US" sz="2600" dirty="0"/>
              <a:t>The 5</a:t>
            </a:r>
            <a:r>
              <a:rPr lang="en-US" sz="2600" baseline="30000" dirty="0"/>
              <a:t>th</a:t>
            </a:r>
            <a:r>
              <a:rPr lang="en-US" sz="2600" dirty="0"/>
              <a:t> column represents the P-Value of the variables. Since the P-Value for BACKER, YEARS, Y1price, and GAMES is less than .05, I can conclude that those variables are significant to Y2defect. </a:t>
            </a:r>
          </a:p>
          <a:p>
            <a:pPr marL="0" indent="0">
              <a:buNone/>
            </a:pPr>
            <a:endParaRPr lang="en-US" sz="1800" dirty="0"/>
          </a:p>
        </p:txBody>
      </p:sp>
      <p:pic>
        <p:nvPicPr>
          <p:cNvPr id="11" name="Audio 10">
            <a:hlinkClick r:id="" action="ppaction://media"/>
            <a:extLst>
              <a:ext uri="{FF2B5EF4-FFF2-40B4-BE49-F238E27FC236}">
                <a16:creationId xmlns:a16="http://schemas.microsoft.com/office/drawing/2014/main" id="{A352A877-A1CC-4E7C-B863-FB1C165284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90802032"/>
      </p:ext>
    </p:extLst>
  </p:cSld>
  <p:clrMapOvr>
    <a:masterClrMapping/>
  </p:clrMapOvr>
  <mc:AlternateContent xmlns:mc="http://schemas.openxmlformats.org/markup-compatibility/2006">
    <mc:Choice xmlns:p14="http://schemas.microsoft.com/office/powerpoint/2010/main" Requires="p14">
      <p:transition spd="slow" p14:dur="2000" advTm="71366"/>
    </mc:Choice>
    <mc:Fallback>
      <p:transition spd="slow" advTm="713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D4F3E-99F5-462B-A02A-EAE5F301A9C3}"/>
              </a:ext>
            </a:extLst>
          </p:cNvPr>
          <p:cNvSpPr>
            <a:spLocks noGrp="1"/>
          </p:cNvSpPr>
          <p:nvPr>
            <p:ph type="title"/>
          </p:nvPr>
        </p:nvSpPr>
        <p:spPr>
          <a:xfrm>
            <a:off x="1141411" y="425823"/>
            <a:ext cx="9905998" cy="1478570"/>
          </a:xfrm>
        </p:spPr>
        <p:txBody>
          <a:bodyPr>
            <a:normAutofit/>
          </a:bodyPr>
          <a:lstStyle/>
          <a:p>
            <a:pPr algn="ctr"/>
            <a:r>
              <a:rPr lang="en-US" sz="3200" dirty="0"/>
              <a:t>Best classification model – Random Forest</a:t>
            </a:r>
          </a:p>
        </p:txBody>
      </p:sp>
      <p:pic>
        <p:nvPicPr>
          <p:cNvPr id="4" name="Content Placeholder 3">
            <a:extLst>
              <a:ext uri="{FF2B5EF4-FFF2-40B4-BE49-F238E27FC236}">
                <a16:creationId xmlns:a16="http://schemas.microsoft.com/office/drawing/2014/main" id="{19B36F7F-5CA8-45DB-8308-7184B0802632}"/>
              </a:ext>
            </a:extLst>
          </p:cNvPr>
          <p:cNvPicPr>
            <a:picLocks noGrp="1" noChangeAspect="1"/>
          </p:cNvPicPr>
          <p:nvPr>
            <p:ph idx="1"/>
          </p:nvPr>
        </p:nvPicPr>
        <p:blipFill>
          <a:blip r:embed="rId4"/>
          <a:stretch>
            <a:fillRect/>
          </a:stretch>
        </p:blipFill>
        <p:spPr>
          <a:xfrm>
            <a:off x="2717799" y="1445268"/>
            <a:ext cx="6753225" cy="723900"/>
          </a:xfrm>
          <a:prstGeom prst="rect">
            <a:avLst/>
          </a:prstGeom>
        </p:spPr>
      </p:pic>
      <p:sp>
        <p:nvSpPr>
          <p:cNvPr id="6" name="Content Placeholder 2">
            <a:extLst>
              <a:ext uri="{FF2B5EF4-FFF2-40B4-BE49-F238E27FC236}">
                <a16:creationId xmlns:a16="http://schemas.microsoft.com/office/drawing/2014/main" id="{FBA1E088-C294-48C8-9205-B4EC89192691}"/>
              </a:ext>
            </a:extLst>
          </p:cNvPr>
          <p:cNvSpPr txBox="1">
            <a:spLocks/>
          </p:cNvSpPr>
          <p:nvPr/>
        </p:nvSpPr>
        <p:spPr>
          <a:xfrm>
            <a:off x="1141410" y="4057253"/>
            <a:ext cx="9905999" cy="242445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t>The best classification model I was able to produce was a Random Forest model with the following variables: Y – Y2defect, X – BACKER, YEARS, Y1price, INCOME, AGE, GAMES, PCTMARR.</a:t>
            </a:r>
          </a:p>
          <a:p>
            <a:r>
              <a:rPr lang="en-US" dirty="0"/>
              <a:t>The decision tree model that I ran resulted in a 56% accuracy and the above model resulted in a 98% accuracy.</a:t>
            </a:r>
          </a:p>
          <a:p>
            <a:pPr marL="0" indent="0">
              <a:buNone/>
            </a:pPr>
            <a:endParaRPr lang="en-US" sz="1800" dirty="0"/>
          </a:p>
        </p:txBody>
      </p:sp>
      <p:pic>
        <p:nvPicPr>
          <p:cNvPr id="7" name="Picture 6">
            <a:extLst>
              <a:ext uri="{FF2B5EF4-FFF2-40B4-BE49-F238E27FC236}">
                <a16:creationId xmlns:a16="http://schemas.microsoft.com/office/drawing/2014/main" id="{CF8AC855-34A7-40D3-B6D3-BCF23CA909E1}"/>
              </a:ext>
            </a:extLst>
          </p:cNvPr>
          <p:cNvPicPr>
            <a:picLocks noChangeAspect="1"/>
          </p:cNvPicPr>
          <p:nvPr/>
        </p:nvPicPr>
        <p:blipFill>
          <a:blip r:embed="rId5"/>
          <a:stretch>
            <a:fillRect/>
          </a:stretch>
        </p:blipFill>
        <p:spPr>
          <a:xfrm>
            <a:off x="2717799" y="2386651"/>
            <a:ext cx="6753225" cy="1514475"/>
          </a:xfrm>
          <a:prstGeom prst="rect">
            <a:avLst/>
          </a:prstGeom>
        </p:spPr>
      </p:pic>
      <p:pic>
        <p:nvPicPr>
          <p:cNvPr id="11" name="Audio 10">
            <a:hlinkClick r:id="" action="ppaction://media"/>
            <a:extLst>
              <a:ext uri="{FF2B5EF4-FFF2-40B4-BE49-F238E27FC236}">
                <a16:creationId xmlns:a16="http://schemas.microsoft.com/office/drawing/2014/main" id="{E11E1DC2-BA2B-4BFD-B7E0-67F1FB5260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36044742"/>
      </p:ext>
    </p:extLst>
  </p:cSld>
  <p:clrMapOvr>
    <a:masterClrMapping/>
  </p:clrMapOvr>
  <mc:AlternateContent xmlns:mc="http://schemas.openxmlformats.org/markup-compatibility/2006">
    <mc:Choice xmlns:p14="http://schemas.microsoft.com/office/powerpoint/2010/main" Requires="p14">
      <p:transition spd="slow" p14:dur="2000" advTm="63861"/>
    </mc:Choice>
    <mc:Fallback>
      <p:transition spd="slow" advTm="63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25028-7A76-4B06-B614-C51E390DFDA2}"/>
              </a:ext>
            </a:extLst>
          </p:cNvPr>
          <p:cNvSpPr>
            <a:spLocks noGrp="1"/>
          </p:cNvSpPr>
          <p:nvPr>
            <p:ph type="title"/>
          </p:nvPr>
        </p:nvSpPr>
        <p:spPr/>
        <p:txBody>
          <a:bodyPr>
            <a:normAutofit/>
          </a:bodyPr>
          <a:lstStyle/>
          <a:p>
            <a:r>
              <a:rPr lang="en-US" sz="3200" dirty="0"/>
              <a:t>Overall Implications and suggestions</a:t>
            </a:r>
          </a:p>
        </p:txBody>
      </p:sp>
      <p:sp>
        <p:nvSpPr>
          <p:cNvPr id="5" name="Content Placeholder 4">
            <a:extLst>
              <a:ext uri="{FF2B5EF4-FFF2-40B4-BE49-F238E27FC236}">
                <a16:creationId xmlns:a16="http://schemas.microsoft.com/office/drawing/2014/main" id="{CB4BEB6E-BC0E-4E4A-87E0-D2FCA826D133}"/>
              </a:ext>
            </a:extLst>
          </p:cNvPr>
          <p:cNvSpPr>
            <a:spLocks noGrp="1"/>
          </p:cNvSpPr>
          <p:nvPr>
            <p:ph idx="1"/>
          </p:nvPr>
        </p:nvSpPr>
        <p:spPr>
          <a:xfrm>
            <a:off x="1141413" y="1897061"/>
            <a:ext cx="9905999" cy="4242754"/>
          </a:xfrm>
        </p:spPr>
        <p:txBody>
          <a:bodyPr>
            <a:normAutofit fontScale="92500" lnSpcReduction="10000"/>
          </a:bodyPr>
          <a:lstStyle/>
          <a:p>
            <a:r>
              <a:rPr lang="en-US" dirty="0"/>
              <a:t>Implications: </a:t>
            </a:r>
          </a:p>
          <a:p>
            <a:pPr lvl="1"/>
            <a:r>
              <a:rPr lang="en-US" dirty="0"/>
              <a:t>The season ticket holders most likely to renew are ticket holders that are members of the backers club, have been ticket holders for multiple years, attended multiple games, and ticket holders who pay less money for season tickets.</a:t>
            </a:r>
          </a:p>
          <a:p>
            <a:pPr lvl="1"/>
            <a:r>
              <a:rPr lang="en-US" dirty="0"/>
              <a:t>Loyal fans are most likely to renew season tickets.</a:t>
            </a:r>
          </a:p>
          <a:p>
            <a:r>
              <a:rPr lang="en-US" dirty="0"/>
              <a:t>Suggestions:</a:t>
            </a:r>
          </a:p>
          <a:p>
            <a:pPr lvl="1"/>
            <a:r>
              <a:rPr lang="en-US" dirty="0"/>
              <a:t>Target ticket holders that aren’t a member of the alumni clubs, pay high prices for their tickets, didn’t attend multiple games, and those who haven’t had season tickets for multiple years.</a:t>
            </a:r>
          </a:p>
          <a:p>
            <a:pPr lvl="1"/>
            <a:r>
              <a:rPr lang="en-US" dirty="0"/>
              <a:t>Some other variables that could improve the model prediction include the ticket holders permanent address or where they are located, and possibly if they attended games while being a student.</a:t>
            </a:r>
          </a:p>
          <a:p>
            <a:pPr lvl="1"/>
            <a:endParaRPr lang="en-US" dirty="0"/>
          </a:p>
          <a:p>
            <a:pPr lvl="1"/>
            <a:endParaRPr lang="en-US" dirty="0"/>
          </a:p>
          <a:p>
            <a:pPr lvl="1"/>
            <a:endParaRPr lang="en-US" dirty="0"/>
          </a:p>
        </p:txBody>
      </p:sp>
      <p:pic>
        <p:nvPicPr>
          <p:cNvPr id="7" name="Audio 6">
            <a:hlinkClick r:id="" action="ppaction://media"/>
            <a:extLst>
              <a:ext uri="{FF2B5EF4-FFF2-40B4-BE49-F238E27FC236}">
                <a16:creationId xmlns:a16="http://schemas.microsoft.com/office/drawing/2014/main" id="{A11277FA-421C-48E7-BD3B-5251B50251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73636102"/>
      </p:ext>
    </p:extLst>
  </p:cSld>
  <p:clrMapOvr>
    <a:masterClrMapping/>
  </p:clrMapOvr>
  <mc:AlternateContent xmlns:mc="http://schemas.openxmlformats.org/markup-compatibility/2006">
    <mc:Choice xmlns:p14="http://schemas.microsoft.com/office/powerpoint/2010/main" Requires="p14">
      <p:transition spd="slow" p14:dur="2000" advTm="112809"/>
    </mc:Choice>
    <mc:Fallback>
      <p:transition spd="slow" advTm="112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719</TotalTime>
  <Words>438</Words>
  <Application>Microsoft Office PowerPoint</Application>
  <PresentationFormat>Widescreen</PresentationFormat>
  <Paragraphs>26</Paragraphs>
  <Slides>6</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Trebuchet MS</vt:lpstr>
      <vt:lpstr>Tw Cen MT</vt:lpstr>
      <vt:lpstr>Circuit</vt:lpstr>
      <vt:lpstr>Final deliverable – Mis 665 </vt:lpstr>
      <vt:lpstr>Project Description &amp; introduction</vt:lpstr>
      <vt:lpstr>Key findings from data visualization</vt:lpstr>
      <vt:lpstr>Key findings from Exploratory Data Analysis</vt:lpstr>
      <vt:lpstr>Best classification model – Random Forest</vt:lpstr>
      <vt:lpstr>Overall Implications and suggestions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deliverable – Mis 665</dc:title>
  <dc:creator>Zach Logback</dc:creator>
  <cp:lastModifiedBy>Zach Logback</cp:lastModifiedBy>
  <cp:revision>17</cp:revision>
  <dcterms:created xsi:type="dcterms:W3CDTF">2018-05-03T16:21:34Z</dcterms:created>
  <dcterms:modified xsi:type="dcterms:W3CDTF">2018-05-04T04:21:14Z</dcterms:modified>
</cp:coreProperties>
</file>

<file path=docProps/thumbnail.jpeg>
</file>